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9000" autoAdjust="0"/>
  </p:normalViewPr>
  <p:slideViewPr>
    <p:cSldViewPr>
      <p:cViewPr>
        <p:scale>
          <a:sx n="100" d="100"/>
          <a:sy n="100" d="100"/>
        </p:scale>
        <p:origin x="-63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811312-6F52-46B1-8744-1D2DC51E8125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C87DF0-C9D9-4214-AE22-0E99BF50AD6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3200" dirty="0" err="1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Intercisa</a:t>
            </a:r>
            <a:r>
              <a:rPr lang="hu-HU" sz="32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csapat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Csongor és Tünde és a Varázsfuvola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Vörösmarty és a Varázsfuvola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Gabriola" pitchFamily="82" charset="0"/>
              </a:rPr>
              <a:t>A Varázsfuvola librettóját már Csokonai elkezdte fordítani</a:t>
            </a:r>
            <a:endParaRPr lang="hu-HU" sz="2800" dirty="0" smtClean="0">
              <a:latin typeface="Gabriola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Gabriola" pitchFamily="82" charset="0"/>
              </a:rPr>
              <a:t>Nem bizonyítható, hogy Vörösmarty látta volna egyszer is a Varázsfuvolát, de a korabeli Pesten több mint százszor játszották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32040" y="1484784"/>
            <a:ext cx="4059936" cy="4572000"/>
          </a:xfrm>
        </p:spPr>
        <p:txBody>
          <a:bodyPr>
            <a:noAutofit/>
          </a:bodyPr>
          <a:lstStyle/>
          <a:p>
            <a:pPr algn="r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F9F9F9"/>
                </a:solidFill>
                <a:latin typeface="Gabriola" pitchFamily="82" charset="0"/>
              </a:rPr>
              <a:t>Vörösmarty műve operaszerűen komponált:</a:t>
            </a:r>
          </a:p>
          <a:p>
            <a:pPr lvl="1" algn="r">
              <a:buFont typeface="Wingdings" pitchFamily="2" charset="2"/>
              <a:buChar char="§"/>
            </a:pPr>
            <a:r>
              <a:rPr lang="hu-HU" dirty="0" smtClean="0">
                <a:latin typeface="Gabriola" pitchFamily="82" charset="0"/>
              </a:rPr>
              <a:t> </a:t>
            </a:r>
            <a:r>
              <a:rPr lang="hu-HU" dirty="0" smtClean="0">
                <a:solidFill>
                  <a:srgbClr val="F9F9F9"/>
                </a:solidFill>
                <a:latin typeface="Gabriola" pitchFamily="82" charset="0"/>
              </a:rPr>
              <a:t>magánszámok, duettek, tercettek, csoportjelenetekkel rondószerűen meg-megszakított cselekményvezetés</a:t>
            </a:r>
          </a:p>
          <a:p>
            <a:pPr lvl="1" algn="r">
              <a:buFont typeface="Wingdings" pitchFamily="2" charset="2"/>
              <a:buChar char="§"/>
            </a:pPr>
            <a:r>
              <a:rPr lang="hu-HU" dirty="0" smtClean="0">
                <a:solidFill>
                  <a:srgbClr val="F9F9F9"/>
                </a:solidFill>
                <a:latin typeface="Gabriola" pitchFamily="82" charset="0"/>
              </a:rPr>
              <a:t>lírai részek, váltva rusztikus-groteszk komédiázással</a:t>
            </a:r>
          </a:p>
          <a:p>
            <a:pPr lvl="1" algn="r">
              <a:buFont typeface="Wingdings" pitchFamily="2" charset="2"/>
              <a:buChar char="§"/>
            </a:pPr>
            <a:r>
              <a:rPr lang="hu-HU" dirty="0" smtClean="0">
                <a:solidFill>
                  <a:srgbClr val="F9F9F9"/>
                </a:solidFill>
                <a:latin typeface="Gabriola" pitchFamily="82" charset="0"/>
              </a:rPr>
              <a:t> kórusbetétek</a:t>
            </a:r>
            <a:endParaRPr lang="hu-HU" dirty="0">
              <a:solidFill>
                <a:srgbClr val="F9F9F9"/>
              </a:solidFill>
            </a:endParaRPr>
          </a:p>
        </p:txBody>
      </p:sp>
      <p:pic>
        <p:nvPicPr>
          <p:cNvPr id="5122" name="Picture 2" descr="https://upload.wikimedia.org/wikipedia/commons/8/83/Papage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36443">
            <a:off x="1403648" y="3429000"/>
            <a:ext cx="175044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http://www.bacstudastar.hu/image/image_gallery?uuid=0efa1ea0-a20a-49d9-b064-6fa4af505f77&amp;groupId=10804&amp;t=13473795985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3639">
            <a:off x="3827209" y="3363003"/>
            <a:ext cx="1952092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6/63/Zauberfl%C3%B6te-Theaterzettel1791.jpg/200px-Zauberfl%C3%B6te-Theaterzettel1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2562247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http://cms.sulinet.hu/get/d/e1035702-6b00-1700-5004-61727661746f/1/9/b/Large/10_357_2_k_1_3_0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6792"/>
            <a:ext cx="2881760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3200" b="0" dirty="0" smtClean="0">
                <a:solidFill>
                  <a:srgbClr val="F9F9F9"/>
                </a:solidFill>
                <a:latin typeface="Gabriola" pitchFamily="82" charset="0"/>
              </a:rPr>
              <a:t>Hasonlóságok</a:t>
            </a:r>
            <a:endParaRPr lang="hu-HU" sz="3200" b="0" dirty="0">
              <a:solidFill>
                <a:srgbClr val="F9F9F9"/>
              </a:solidFill>
              <a:latin typeface="Gabriola" pitchFamily="82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38600" cy="417943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hu-HU" sz="2800" dirty="0" smtClean="0">
                <a:latin typeface="Gabriola" pitchFamily="82" charset="0"/>
              </a:rPr>
              <a:t>az élet értelme:  a boldogság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u-HU" sz="2800" dirty="0" smtClean="0">
                <a:latin typeface="Gabriola" pitchFamily="82" charset="0"/>
              </a:rPr>
              <a:t>próbatételek sorozata, némasági fogadalom betartása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u-HU" sz="2800" dirty="0" smtClean="0">
                <a:latin typeface="Gabriola" pitchFamily="82" charset="0"/>
              </a:rPr>
              <a:t>3-as szám fontossága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u-HU" sz="2800" dirty="0" smtClean="0">
                <a:latin typeface="Gabriola" pitchFamily="82" charset="0"/>
              </a:rPr>
              <a:t>fény és sötétség ellentéte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u-HU" sz="2800" dirty="0" smtClean="0">
                <a:latin typeface="Gabriola" pitchFamily="82" charset="0"/>
              </a:rPr>
              <a:t>a földi és égi szintek szerepeltetése</a:t>
            </a:r>
          </a:p>
          <a:p>
            <a:pPr marL="514350" indent="-514350"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8600" cy="41794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sz="3000" dirty="0" smtClean="0">
                <a:latin typeface="Gabriola" pitchFamily="82" charset="0"/>
              </a:rPr>
              <a:t>V.:  beavatás a világ megismerését jelentő tanokba</a:t>
            </a:r>
          </a:p>
          <a:p>
            <a:pPr>
              <a:buFont typeface="Arial" pitchFamily="34" charset="0"/>
              <a:buChar char="•"/>
            </a:pPr>
            <a:r>
              <a:rPr lang="hu-HU" sz="3000" dirty="0" smtClean="0">
                <a:latin typeface="Gabriola" pitchFamily="82" charset="0"/>
              </a:rPr>
              <a:t>V.: szabadkőműves tanok</a:t>
            </a:r>
          </a:p>
          <a:p>
            <a:pPr>
              <a:buFont typeface="Arial" pitchFamily="34" charset="0"/>
              <a:buChar char="•"/>
            </a:pPr>
            <a:r>
              <a:rPr lang="hu-HU" sz="3000" dirty="0" smtClean="0">
                <a:latin typeface="Gabriola" pitchFamily="82" charset="0"/>
              </a:rPr>
              <a:t>V.: tárgyak: varázsfuvola, csengettyű – palást, bocskor, ostor</a:t>
            </a:r>
          </a:p>
          <a:p>
            <a:pPr>
              <a:buFont typeface="Arial" pitchFamily="34" charset="0"/>
              <a:buChar char="•"/>
            </a:pPr>
            <a:r>
              <a:rPr lang="hu-HU" sz="3000" dirty="0" smtClean="0">
                <a:latin typeface="Gabriola" pitchFamily="82" charset="0"/>
              </a:rPr>
              <a:t>a Tündérhon és a templom más-más világot képvisel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 cselekmény összehasonlítása</a:t>
            </a:r>
            <a:endParaRPr lang="hu-H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hu-HU" sz="3200" b="0" dirty="0" smtClean="0">
                <a:solidFill>
                  <a:srgbClr val="F9F9F9"/>
                </a:solidFill>
                <a:latin typeface="Gabriola" pitchFamily="82" charset="0"/>
              </a:rPr>
              <a:t>Különbségek</a:t>
            </a:r>
            <a:endParaRPr lang="hu-HU" sz="3200" b="0" dirty="0">
              <a:solidFill>
                <a:srgbClr val="F9F9F9"/>
              </a:solidFill>
              <a:latin typeface="Gabriola" pitchFamily="82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7544" y="112474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Az ember életének értelme: a</a:t>
            </a:r>
            <a:r>
              <a:rPr lang="hu-H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boldogságot kereső hős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60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Csongor</a:t>
                      </a:r>
                      <a:r>
                        <a:rPr lang="hu-HU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és Tünde</a:t>
                      </a:r>
                      <a:endParaRPr lang="hu-HU" sz="3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Varázsfuvola</a:t>
                      </a:r>
                      <a:endParaRPr lang="hu-HU" sz="3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Csongor: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fennkölt, szerelemre vágyik, Tündét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keresi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Tamino</a:t>
                      </a:r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bátor királyfi,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az általa jónak és igaznak tartott érték megmentésére igyekszik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i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Tünde: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alakja a boldogság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jelképe, feltétel nélkül szereti Csongort, felnőtté válik a műben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Pamina</a:t>
                      </a:r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átalakítja a ragaszkodási vágyát és megtanul szeretni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Balga: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valóságot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képviseli, gyakorlatias, segítő, furfangos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Papagénó</a:t>
                      </a:r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: 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madarász,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csak a földi dolgok érdeklik és, hogy megtalálja a párját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Ilma: 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tündér</a:t>
                      </a:r>
                      <a:r>
                        <a:rPr lang="hu-H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udvarhölgy, a valóságérzék megtestesítője a naiv tünde mellett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Papagéna</a:t>
                      </a:r>
                      <a:r>
                        <a:rPr lang="hu-HU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: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</a:t>
                      </a:r>
                      <a:r>
                        <a:rPr lang="hu-H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Papagénónka</a:t>
                      </a:r>
                      <a:r>
                        <a:rPr lang="hu-H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itchFamily="82" charset="0"/>
                        </a:rPr>
                        <a:t> lett teremtve, ezen felül nincsenek céljai</a:t>
                      </a:r>
                      <a:endParaRPr lang="hu-H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Tükördramaturgia</a:t>
            </a:r>
            <a:endParaRPr lang="hu-H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anizsahir.hu/tmp/cikk/fore/6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784" cy="4880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kert</a:t>
            </a: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hu-HU" sz="3400" dirty="0" err="1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Árgius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királyfi kertje kapcsolatban állt a szüleivel, Csongor útjának kezdő- és végpontja, a boldogság és az otthon terévé válik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fa: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Tünde növényi megtestesülése, összeköti a 3 kozmikus zónát</a:t>
            </a:r>
            <a:endParaRPr lang="hu-HU" sz="3400" u="sng" dirty="0" smtClean="0">
              <a:solidFill>
                <a:srgbClr val="F9F9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bocskor, palást, ostor: 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egységet alkotnak, külön-külön használhatatlanok, a tér-idő korlátok közüli kilépés lehetősége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hármas szimbólum</a:t>
            </a: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hármasút, döntések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választások 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színtere; három vándor, eszmehordozó, allegorikus alakok, három udvarhölgy, három főpap, három </a:t>
            </a:r>
            <a:r>
              <a:rPr lang="hu-HU" sz="3400" dirty="0" err="1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ördögfi</a:t>
            </a:r>
            <a:endParaRPr lang="hu-HU" sz="3400" dirty="0" smtClean="0">
              <a:solidFill>
                <a:srgbClr val="F9F9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az </a:t>
            </a: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Éj varázskútja: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szimbolikus kerülő az öntudathoz, a boldogsághoz kerülő úton;  az egész Tündérvölgy és </a:t>
            </a:r>
            <a:r>
              <a:rPr lang="hu-HU" sz="3400" dirty="0" err="1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Ellentündérvölgy-ideológia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megértésének 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kulcsa, némi egyezés az Éj királynővel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fuvola és csengettyű:</a:t>
            </a:r>
            <a:r>
              <a:rPr lang="hu-HU" sz="3400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a segítők helyett vannak, ördögi eredetűek mégis a jót fogják szolgálni</a:t>
            </a:r>
            <a:r>
              <a:rPr lang="hu-HU" sz="3400" u="sng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endParaRPr lang="hu-HU" sz="3400" u="sng" dirty="0" smtClean="0">
              <a:solidFill>
                <a:srgbClr val="F9F9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Motívumok jelentése  és hasonlósága 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633</TotalTime>
  <Words>364</Words>
  <Application>Microsoft Office PowerPoint</Application>
  <PresentationFormat>Diavetítés a képernyőre (4:3 oldalarány)</PresentationFormat>
  <Paragraphs>41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Papír</vt:lpstr>
      <vt:lpstr>Csongor és Tünde és a Varázsfuvola</vt:lpstr>
      <vt:lpstr>Vörösmarty és a Varázsfuvola</vt:lpstr>
      <vt:lpstr>A cselekmény összehasonlítása</vt:lpstr>
      <vt:lpstr>Tükördramaturgia</vt:lpstr>
      <vt:lpstr>Motívumok jelentése  és hasonlósága </vt:lpstr>
      <vt:lpstr>Köszönjük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 és A varázsfuvola</dc:title>
  <dc:creator>user</dc:creator>
  <cp:lastModifiedBy>Emma</cp:lastModifiedBy>
  <cp:revision>64</cp:revision>
  <dcterms:created xsi:type="dcterms:W3CDTF">2016-04-24T10:43:52Z</dcterms:created>
  <dcterms:modified xsi:type="dcterms:W3CDTF">2016-04-24T21:41:47Z</dcterms:modified>
</cp:coreProperties>
</file>